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75"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1" r:id="rId20"/>
    <p:sldId id="392" r:id="rId21"/>
    <p:sldId id="301"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938" autoAdjust="0"/>
    <p:restoredTop sz="86323" autoAdjust="0"/>
  </p:normalViewPr>
  <p:slideViewPr>
    <p:cSldViewPr>
      <p:cViewPr varScale="1">
        <p:scale>
          <a:sx n="87" d="100"/>
          <a:sy n="87" d="100"/>
        </p:scale>
        <p:origin x="-7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28/07/1441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28/07/1441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400" b="1" dirty="0" smtClean="0">
                <a:ln w="17780" cmpd="sng">
                  <a:solidFill>
                    <a:srgbClr val="FFFFFF"/>
                  </a:solidFill>
                  <a:prstDash val="solid"/>
                  <a:miter lim="800000"/>
                </a:ln>
                <a:solidFill>
                  <a:srgbClr val="002060"/>
                </a:solidFill>
                <a:effectLst>
                  <a:outerShdw blurRad="50800" algn="tl" rotWithShape="0">
                    <a:srgbClr val="000000"/>
                  </a:outerShdw>
                </a:effectLst>
              </a:rPr>
              <a:t>الحاجات النفسية للأطفال والمراهقين.</a:t>
            </a:r>
          </a:p>
          <a:p>
            <a:pPr algn="justLow">
              <a:buNone/>
            </a:pPr>
            <a:r>
              <a:rPr lang="ar-EG" sz="3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الأولى أساسي (لغة عربية ودراسات اجتماعية</a:t>
            </a:r>
            <a:endParaRPr lang="ar-EG" sz="3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uobabylon.edu.iq/uobcoleges/media_up/7_21277_2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001" y="764704"/>
            <a:ext cx="4434704"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تعلم معايير السلوك:</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إن الطفل في حاجة إلى جماعة ليس فقط لشعوره بالانتماء إليها، ولكن أيضا يتعلم معايير السلوك، وتُرسم له حدود السلوك المقبول وغير المقبول.</a:t>
            </a:r>
          </a:p>
          <a:p>
            <a:pPr algn="justLow"/>
            <a:r>
              <a:rPr lang="ar-EG" sz="3600" b="1" dirty="0">
                <a:solidFill>
                  <a:srgbClr val="7030A0"/>
                </a:solidFill>
              </a:rPr>
              <a:t> </a:t>
            </a:r>
            <a:r>
              <a:rPr lang="ar-EG" sz="3600" b="1" dirty="0" smtClean="0">
                <a:solidFill>
                  <a:srgbClr val="7030A0"/>
                </a:solidFill>
              </a:rPr>
              <a:t>  وتحدد له معايير وعادات وقيم وقوانين المجتمع المقبولة. هكذا تتعدل رغباته المتمركزة حول ذاته بما يتلاءم مع </a:t>
            </a:r>
            <a:r>
              <a:rPr lang="ar-EG" sz="3600" b="1" dirty="0" err="1" smtClean="0">
                <a:solidFill>
                  <a:srgbClr val="7030A0"/>
                </a:solidFill>
              </a:rPr>
              <a:t>مجتمه</a:t>
            </a:r>
            <a:r>
              <a:rPr lang="ar-EG" sz="3600" b="1" dirty="0">
                <a:solidFill>
                  <a:srgbClr val="7030A0"/>
                </a:solidFill>
              </a:rPr>
              <a:t>.</a:t>
            </a:r>
            <a:endParaRPr lang="ar-EG" sz="3600" b="1" dirty="0" smtClean="0">
              <a:solidFill>
                <a:srgbClr val="7030A0"/>
              </a:solidFill>
            </a:endParaRP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solidFill>
              </a:rPr>
              <a:t>فيتحول الطفل من مجرد كائن يعيش لنفسه إلى شخص يعيش لمجتمعه، وللآخرين ولذاته.</a:t>
            </a:r>
            <a:endParaRPr lang="ar-EG" sz="3600" b="1" dirty="0">
              <a:solidFill>
                <a:schemeClr val="accent5"/>
              </a:solidFill>
            </a:endParaRPr>
          </a:p>
        </p:txBody>
      </p:sp>
      <p:sp>
        <p:nvSpPr>
          <p:cNvPr id="6" name="Rectangle 5"/>
          <p:cNvSpPr/>
          <p:nvPr/>
        </p:nvSpPr>
        <p:spPr>
          <a:xfrm>
            <a:off x="827584" y="188640"/>
            <a:ext cx="8300769" cy="79208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اللعب:</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إن اللعب نشاط ممتع للطفل، وهو مخرج لكثير من مواقف الإحباط، ونشاط تعويضي يفرغ فيه طاقته الزائدة.</a:t>
            </a: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solidFill>
              </a:rPr>
              <a:t>وفي اللعب يحكي الطفل قصة حياته وعلاقاته داخل الأسرة بطريقة رمزية في تفاعلاته مع لعبة أو أقرانه.</a:t>
            </a:r>
          </a:p>
          <a:p>
            <a:pPr algn="justLow"/>
            <a:r>
              <a:rPr lang="ar-EG" sz="3600" b="1" dirty="0">
                <a:solidFill>
                  <a:schemeClr val="accent5"/>
                </a:solidFill>
              </a:rPr>
              <a:t> </a:t>
            </a:r>
            <a:r>
              <a:rPr lang="ar-EG" sz="3600" b="1" dirty="0" smtClean="0">
                <a:solidFill>
                  <a:schemeClr val="accent5"/>
                </a:solidFill>
              </a:rPr>
              <a:t> وإن حرمان الطفل من اللعب يمثل موقف إحباط يمنع الطفل من النمو الاجتماعي والعقلي والحركي والجسمي والانفعالي.</a:t>
            </a:r>
            <a:endParaRPr lang="ar-EG" sz="3600" b="1" dirty="0">
              <a:solidFill>
                <a:schemeClr val="accent5"/>
              </a:solidFill>
            </a:endParaRPr>
          </a:p>
        </p:txBody>
      </p:sp>
      <p:sp>
        <p:nvSpPr>
          <p:cNvPr id="6" name="Rectangle 5"/>
          <p:cNvSpPr/>
          <p:nvPr/>
        </p:nvSpPr>
        <p:spPr>
          <a:xfrm>
            <a:off x="827584" y="188640"/>
            <a:ext cx="8300769" cy="100811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المعرفة والاستطلاع:</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ينمو لدى طفل حاجة إلى استكشاف بيئته واستطلاعها، ومعرفتها ليتحكم ويسيطر عليها، وبتعلم الطفل المشي يسعى إلى إشباع حاجته هذه.</a:t>
            </a: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lumMod val="60000"/>
                    <a:lumOff val="40000"/>
                  </a:schemeClr>
                </a:solidFill>
              </a:rPr>
              <a:t>وهذا يؤثر في نموه العقلي وإدراكه الحسي ونموه الاجتماعي.</a:t>
            </a:r>
          </a:p>
          <a:p>
            <a:pPr algn="justLow"/>
            <a:r>
              <a:rPr lang="ar-EG" sz="3600" b="1" dirty="0">
                <a:solidFill>
                  <a:srgbClr val="7030A0"/>
                </a:solidFill>
              </a:rPr>
              <a:t> </a:t>
            </a:r>
            <a:r>
              <a:rPr lang="ar-EG" sz="3600" b="1" dirty="0" smtClean="0">
                <a:solidFill>
                  <a:srgbClr val="7030A0"/>
                </a:solidFill>
              </a:rPr>
              <a:t> </a:t>
            </a:r>
            <a:r>
              <a:rPr lang="ar-EG" sz="3600" b="1" dirty="0" smtClean="0"/>
              <a:t>وقد يظهر ذلك في أسئلة الطفل الكثيرة عن مكونات البيئة المحيطة به وما يشاهده على شاشات التليفزيون.</a:t>
            </a:r>
            <a:endParaRPr lang="ar-EG" sz="3600" b="1" dirty="0"/>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endParaRPr lang="ar-EG" sz="3600" b="1" dirty="0" smtClean="0">
              <a:solidFill>
                <a:schemeClr val="accent6">
                  <a:lumMod val="75000"/>
                </a:schemeClr>
              </a:solidFill>
            </a:endParaRPr>
          </a:p>
          <a:p>
            <a:pPr marL="571500" indent="-571500" algn="justLow">
              <a:buBlip>
                <a:blip r:embed="rId2"/>
              </a:buBlip>
            </a:pPr>
            <a:r>
              <a:rPr lang="ar-EG" sz="3600" b="1" dirty="0" smtClean="0">
                <a:solidFill>
                  <a:schemeClr val="accent6">
                    <a:lumMod val="75000"/>
                  </a:schemeClr>
                </a:solidFill>
              </a:rPr>
              <a:t>الحاجة إلى المعرفة والاستطلاع:</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وإن توفير معلومات حقيقية للطفل عن أسئلته فيما يتعلق بنفسه وبيئته يشبع حاجة الطفل إلى المعرفة والاستطلاع، مما يؤثر في دافعة نمو التحصيل والإنجاز.</a:t>
            </a:r>
            <a:endParaRPr lang="ar-EG" sz="3600" b="1" dirty="0"/>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98556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heel(1)">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الدين: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يشعر الفرد بدافع إلى معرفة خالقه وإلى منهج خالقه، وإلى الالتجاء إليه وإلى حمايته ورعايته ليشعر بالأمن والطمأنينة» </a:t>
            </a:r>
            <a:r>
              <a:rPr lang="ar-EG" sz="3600" b="1" dirty="0" smtClean="0">
                <a:solidFill>
                  <a:schemeClr val="accent6"/>
                </a:solidFill>
              </a:rPr>
              <a:t>ألا بذكر الله تطمئن القلوب».</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rgbClr val="00B050"/>
                </a:solidFill>
              </a:rPr>
              <a:t>فالحاجة إلى الدين فطرة فطر الله الناس عليها، فعندما يشعر الفرد بالمحن والمصائب تنمو لديه حاجة على منهج الله.</a:t>
            </a:r>
            <a:endParaRPr lang="ar-EG" sz="3600" b="1" dirty="0">
              <a:solidFill>
                <a:srgbClr val="00B050"/>
              </a:solidFill>
            </a:endParaRPr>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98556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الدين: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ويعتمد إشباع هذه الحاجة عند الأطفال على الأسرة والمدرسة والمجتمع، بتعليم الطفل قيم الدين الحنيف، وأخلاقه ومثله العليا.</a:t>
            </a:r>
          </a:p>
          <a:p>
            <a:pPr algn="justLow"/>
            <a:r>
              <a:rPr lang="ar-EG" sz="3600" b="1" dirty="0">
                <a:solidFill>
                  <a:srgbClr val="7030A0"/>
                </a:solidFill>
              </a:rPr>
              <a:t> </a:t>
            </a:r>
            <a:r>
              <a:rPr lang="ar-EG" sz="3600" b="1" dirty="0" smtClean="0">
                <a:solidFill>
                  <a:srgbClr val="7030A0"/>
                </a:solidFill>
              </a:rPr>
              <a:t>  </a:t>
            </a:r>
            <a:r>
              <a:rPr lang="ar-EG" sz="3600" b="1" dirty="0" smtClean="0">
                <a:solidFill>
                  <a:srgbClr val="0070C0"/>
                </a:solidFill>
              </a:rPr>
              <a:t>وهذه القيم يسلك الطفل في ضوئها، مما تكون له مناعة قوية ووقاية من الأمراض النفسية.</a:t>
            </a:r>
            <a:endParaRPr lang="ar-EG" sz="3600" b="1" dirty="0">
              <a:solidFill>
                <a:srgbClr val="0070C0"/>
              </a:solidFill>
            </a:endParaRPr>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80628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الأمن:</a:t>
            </a:r>
          </a:p>
          <a:p>
            <a:pPr algn="justLow"/>
            <a:r>
              <a:rPr lang="ar-EG" sz="3600" b="1" dirty="0" smtClean="0">
                <a:solidFill>
                  <a:srgbClr val="00B050"/>
                </a:solidFill>
              </a:rPr>
              <a:t>وتتضمن الحاجة إلى الأمن الجسمي والصحة الجسمية، والحاجة إلى الشعور بالأمن الداخلي، والحاجة إلى البقاء حيا.</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تجنب الأخطار والألم، والحاجة إلى الاسترخاء، والحاجة إلى الحماية ضد الحرمان من إشباع الدوافع.</a:t>
            </a:r>
          </a:p>
          <a:p>
            <a:pPr algn="justLow"/>
            <a:r>
              <a:rPr lang="ar-EG" sz="3600" b="1" dirty="0">
                <a:solidFill>
                  <a:srgbClr val="0070C0"/>
                </a:solidFill>
              </a:rPr>
              <a:t> </a:t>
            </a:r>
            <a:r>
              <a:rPr lang="ar-EG" sz="3600" b="1" dirty="0" smtClean="0">
                <a:solidFill>
                  <a:srgbClr val="0070C0"/>
                </a:solidFill>
              </a:rPr>
              <a:t> </a:t>
            </a:r>
            <a:r>
              <a:rPr lang="ar-EG" sz="3600" b="1" dirty="0" smtClean="0">
                <a:solidFill>
                  <a:srgbClr val="FF0000"/>
                </a:solidFill>
              </a:rPr>
              <a:t>وإشباع هذه الحاجة مهم جدا لتحقيق الاتزان النفسي للمراهق</a:t>
            </a:r>
            <a:r>
              <a:rPr lang="ar-EG" sz="3600" b="1" dirty="0" smtClean="0">
                <a:solidFill>
                  <a:srgbClr val="0070C0"/>
                </a:solidFill>
              </a:rPr>
              <a:t>.</a:t>
            </a:r>
            <a:endParaRPr lang="ar-EG" sz="3600" b="1" dirty="0">
              <a:solidFill>
                <a:srgbClr val="00B050"/>
              </a:solidFill>
            </a:endParaRPr>
          </a:p>
        </p:txBody>
      </p:sp>
      <p:sp>
        <p:nvSpPr>
          <p:cNvPr id="6" name="Rectangle 5"/>
          <p:cNvSpPr/>
          <p:nvPr/>
        </p:nvSpPr>
        <p:spPr>
          <a:xfrm>
            <a:off x="323528" y="27856"/>
            <a:ext cx="8804825"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80628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الحب والقبول:</a:t>
            </a:r>
          </a:p>
          <a:p>
            <a:pPr algn="justLow"/>
            <a:r>
              <a:rPr lang="ar-EG" sz="3600" b="1" dirty="0" smtClean="0">
                <a:solidFill>
                  <a:srgbClr val="00B050"/>
                </a:solidFill>
              </a:rPr>
              <a:t>وتتضمن الحاجة إلى الحب والمحبة، والحاجة إلى القبول والتقبل الاجتماعي، والحاجة إلى الأصدقاء.</a:t>
            </a:r>
          </a:p>
          <a:p>
            <a:pPr algn="justLow"/>
            <a:r>
              <a:rPr lang="ar-EG" sz="3600" b="1" dirty="0" smtClean="0">
                <a:solidFill>
                  <a:srgbClr val="00B050"/>
                </a:solidFill>
              </a:rPr>
              <a:t> </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الانتماء إلى الجماعات، والحاجة إلى إسعاد الآخرين.</a:t>
            </a:r>
          </a:p>
          <a:p>
            <a:pPr algn="justLow"/>
            <a:r>
              <a:rPr lang="ar-EG" sz="3600" b="1" dirty="0">
                <a:solidFill>
                  <a:srgbClr val="0070C0"/>
                </a:solidFill>
              </a:rPr>
              <a:t> </a:t>
            </a:r>
            <a:r>
              <a:rPr lang="ar-EG" sz="3600" b="1" dirty="0" smtClean="0">
                <a:solidFill>
                  <a:srgbClr val="0070C0"/>
                </a:solidFill>
              </a:rPr>
              <a:t> </a:t>
            </a:r>
            <a:endParaRPr lang="ar-EG" sz="3600" b="1" dirty="0">
              <a:solidFill>
                <a:srgbClr val="00B050"/>
              </a:solidFill>
            </a:endParaRPr>
          </a:p>
        </p:txBody>
      </p:sp>
      <p:sp>
        <p:nvSpPr>
          <p:cNvPr id="6" name="Rectangle 5"/>
          <p:cNvSpPr/>
          <p:nvPr/>
        </p:nvSpPr>
        <p:spPr>
          <a:xfrm>
            <a:off x="323528" y="27856"/>
            <a:ext cx="8804825"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424494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heel(1)">
                                      <p:cBhvr>
                                        <p:cTn id="28"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مكانة الذات:</a:t>
            </a:r>
          </a:p>
          <a:p>
            <a:pPr algn="justLow"/>
            <a:r>
              <a:rPr lang="ar-EG" sz="3600" b="1" dirty="0" smtClean="0">
                <a:solidFill>
                  <a:srgbClr val="00B050"/>
                </a:solidFill>
              </a:rPr>
              <a:t>وتتضمن الحاجة إلى جماعة الرفاق، والحاجة إلى المركز والقيمة الاجتماعية، والحاجة إلى الشعور بالعدالة في المعاملة، والحاجة إلى الاعتراف من الآخرين.</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النجاح الاجتماعيّ، والحاجة إلى المساواة مع رفاق السن والزملاء في المظهر والملابس والمصروف، والحاجة إلى تجنب اللوم، والحاجة إلى المعاملة العادلة.</a:t>
            </a:r>
          </a:p>
          <a:p>
            <a:pPr algn="justLow"/>
            <a:r>
              <a:rPr lang="ar-EG" sz="3600" b="1" dirty="0">
                <a:solidFill>
                  <a:srgbClr val="0070C0"/>
                </a:solidFill>
              </a:rPr>
              <a:t> </a:t>
            </a:r>
            <a:r>
              <a:rPr lang="ar-EG" sz="3600" b="1" dirty="0" smtClean="0">
                <a:solidFill>
                  <a:srgbClr val="0070C0"/>
                </a:solidFill>
              </a:rPr>
              <a:t> </a:t>
            </a:r>
            <a:endParaRPr lang="ar-EG" sz="3600" b="1" dirty="0">
              <a:solidFill>
                <a:srgbClr val="00B050"/>
              </a:solidFill>
            </a:endParaRPr>
          </a:p>
        </p:txBody>
      </p:sp>
      <p:sp>
        <p:nvSpPr>
          <p:cNvPr id="6" name="Rectangle 5"/>
          <p:cNvSpPr/>
          <p:nvPr/>
        </p:nvSpPr>
        <p:spPr>
          <a:xfrm>
            <a:off x="323528" y="0"/>
            <a:ext cx="8804825" cy="9807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424494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الإشباع الجنسي:</a:t>
            </a:r>
          </a:p>
          <a:p>
            <a:pPr algn="justLow"/>
            <a:r>
              <a:rPr lang="ar-EG" sz="3600" b="1" dirty="0" smtClean="0">
                <a:solidFill>
                  <a:srgbClr val="00B050"/>
                </a:solidFill>
              </a:rPr>
              <a:t>وتتضمن الحاجة إلى التربية الجنسية، والحاجة إلى اهتمام الجنس الآخر، وحب الجنس الآخر.</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التخلص من التوتر، والحاجة إلى التوافق الجنسي.</a:t>
            </a:r>
          </a:p>
          <a:p>
            <a:pPr algn="justLow"/>
            <a:r>
              <a:rPr lang="ar-EG" sz="3600" b="1" dirty="0">
                <a:solidFill>
                  <a:srgbClr val="0070C0"/>
                </a:solidFill>
              </a:rPr>
              <a:t> </a:t>
            </a:r>
            <a:r>
              <a:rPr lang="ar-EG" sz="3600" b="1" dirty="0" smtClean="0">
                <a:solidFill>
                  <a:srgbClr val="0070C0"/>
                </a:solidFill>
              </a:rPr>
              <a:t> </a:t>
            </a:r>
            <a:endParaRPr lang="ar-EG" sz="3600" b="1" dirty="0">
              <a:solidFill>
                <a:srgbClr val="00B050"/>
              </a:solidFill>
            </a:endParaRPr>
          </a:p>
        </p:txBody>
      </p:sp>
      <p:sp>
        <p:nvSpPr>
          <p:cNvPr id="6" name="Rectangle 5"/>
          <p:cNvSpPr/>
          <p:nvPr/>
        </p:nvSpPr>
        <p:spPr>
          <a:xfrm>
            <a:off x="323528" y="0"/>
            <a:ext cx="8804825" cy="9807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22164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الحاجات النفسية للأطفال والمراهقين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تحقيق وتأكيد الذات:</a:t>
            </a:r>
          </a:p>
          <a:p>
            <a:pPr algn="justLow"/>
            <a:r>
              <a:rPr lang="ar-EG" sz="3600" b="1" dirty="0" smtClean="0">
                <a:solidFill>
                  <a:srgbClr val="00B050"/>
                </a:solidFill>
              </a:rPr>
              <a:t>وتتضمن الحاجة إلى النمو، والحاجة إلى أن يصبح الفرد سويا وعاديا، والحاجة إلى التغلب على العوائق والمعوقات.</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FF0000"/>
                </a:solidFill>
              </a:rPr>
              <a:t>فضلا عن الحاجة إلى العمل نحو هدف، والحاجة إلى معارضته للآخرين، والحاجة إلى معرفة الذات والحاجة إلى توجيه الذات.</a:t>
            </a:r>
          </a:p>
          <a:p>
            <a:pPr algn="justLow"/>
            <a:endParaRPr lang="ar-EG" sz="3600" b="1" dirty="0">
              <a:solidFill>
                <a:srgbClr val="00B050"/>
              </a:solidFill>
            </a:endParaRPr>
          </a:p>
        </p:txBody>
      </p:sp>
      <p:sp>
        <p:nvSpPr>
          <p:cNvPr id="6" name="Rectangle 5"/>
          <p:cNvSpPr/>
          <p:nvPr/>
        </p:nvSpPr>
        <p:spPr>
          <a:xfrm>
            <a:off x="323528" y="0"/>
            <a:ext cx="8804825" cy="9807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1634266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يرتبط نمو الأطفال بمظاهره المختلفة في مراحل النمو بظهور حاجات نفسية، ويولد الطفل ولديه حاجات ودوافع غريزية يسعى إلى إشباعها كي يحافظ على حياته.</a:t>
            </a:r>
          </a:p>
          <a:p>
            <a:pPr algn="justLow"/>
            <a:r>
              <a:rPr lang="ar-EG" sz="3600" b="1" dirty="0">
                <a:solidFill>
                  <a:schemeClr val="accent1">
                    <a:lumMod val="75000"/>
                  </a:schemeClr>
                </a:solidFill>
              </a:rPr>
              <a:t> </a:t>
            </a:r>
            <a:r>
              <a:rPr lang="ar-EG" sz="3600" b="1" dirty="0" smtClean="0">
                <a:solidFill>
                  <a:schemeClr val="accent1">
                    <a:lumMod val="75000"/>
                  </a:schemeClr>
                </a:solidFill>
              </a:rPr>
              <a:t>   ويكتسب الطفل حاجات نفسية يسعى إلى إشباعها كي يعيش الحياة بصورة أفضل.</a:t>
            </a:r>
          </a:p>
          <a:p>
            <a:pPr algn="justLow"/>
            <a:r>
              <a:rPr lang="ar-EG" sz="3600" b="1" dirty="0">
                <a:solidFill>
                  <a:schemeClr val="accent1">
                    <a:lumMod val="75000"/>
                  </a:schemeClr>
                </a:solidFill>
              </a:rPr>
              <a:t> </a:t>
            </a:r>
            <a:r>
              <a:rPr lang="ar-EG" sz="3600" b="1" dirty="0" smtClean="0">
                <a:solidFill>
                  <a:schemeClr val="accent1">
                    <a:lumMod val="75000"/>
                  </a:schemeClr>
                </a:solidFill>
              </a:rPr>
              <a:t>وهذه الحاجات مكتسبة من خلال النمو الاجتماعي والجسمي والانفعالي والعقلي المعرفي.</a:t>
            </a:r>
            <a:endParaRPr lang="ar-EG" sz="3600" b="1" dirty="0">
              <a:solidFill>
                <a:schemeClr val="accent1">
                  <a:lumMod val="75000"/>
                </a:schemeClr>
              </a:solidFill>
            </a:endParaRP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مقدمة </a:t>
            </a:r>
            <a:endParaRPr lang="ar-EG" sz="44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6">
                    <a:lumMod val="75000"/>
                  </a:schemeClr>
                </a:solidFill>
              </a:rPr>
              <a:t>     الحاجة هي: </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افتقار الفرد إلى شيء ما، أو الإحساس بالنقص في مجال ما، ويترتب على هذا الشعور بالنقص نمو الدافع لدى الفرد لإكمال هذا النقص.</a:t>
            </a:r>
          </a:p>
          <a:p>
            <a:pPr algn="justLow"/>
            <a:r>
              <a:rPr lang="ar-EG" sz="3600" b="1" dirty="0">
                <a:solidFill>
                  <a:srgbClr val="7030A0"/>
                </a:solidFill>
              </a:rPr>
              <a:t> </a:t>
            </a:r>
            <a:r>
              <a:rPr lang="ar-EG" sz="3600" b="1" dirty="0" smtClean="0">
                <a:solidFill>
                  <a:srgbClr val="7030A0"/>
                </a:solidFill>
              </a:rPr>
              <a:t> ويتمثل هذا الدافع في سلوك ونشاط متعدد ومتنوع وموجه نحو هدف بعينه من شأنه إشباع هذه الحاجة، فيستعيد الفرد توازنه.</a:t>
            </a:r>
            <a:endParaRPr lang="ar-EG" sz="3600" b="1" dirty="0">
              <a:solidFill>
                <a:srgbClr val="7030A0"/>
              </a:solidFill>
            </a:endParaRP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مفهوم الحاجة</a:t>
            </a:r>
            <a:endParaRPr lang="ar-EG" sz="4400" b="1" dirty="0">
              <a:solidFill>
                <a:schemeClr val="accent6">
                  <a:lumMod val="75000"/>
                </a:schemeClr>
              </a:solidFill>
            </a:endParaRPr>
          </a:p>
        </p:txBody>
      </p:sp>
    </p:spTree>
    <p:extLst>
      <p:ext uri="{BB962C8B-B14F-4D97-AF65-F5344CB8AC3E}">
        <p14:creationId xmlns:p14="http://schemas.microsoft.com/office/powerpoint/2010/main" val="467355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الحب:</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يكتسب الطفل حاجته إلى الحب من خلال تفاعله مع أمه أثناء عملية الرضاعة، فالطفل لا يشبع فقط حاجته إلى الطعام، ولكن أيضًا حاجته إلى الحب والحنان، فيتعلم أنه موضع حب أمه فيشعر بالاسترخاء والأمن.</a:t>
            </a:r>
          </a:p>
          <a:p>
            <a:pPr algn="justLow"/>
            <a:r>
              <a:rPr lang="ar-EG" sz="3600" b="1" dirty="0">
                <a:solidFill>
                  <a:srgbClr val="7030A0"/>
                </a:solidFill>
              </a:rPr>
              <a:t> </a:t>
            </a:r>
            <a:r>
              <a:rPr lang="ar-EG" sz="3600" b="1" dirty="0" smtClean="0">
                <a:solidFill>
                  <a:srgbClr val="7030A0"/>
                </a:solidFill>
              </a:rPr>
              <a:t> وشعور الطفل بهذا الحب يعني حالة من الاتزان الانفعالي بأنه مرغوب من الآخرين.</a:t>
            </a:r>
            <a:endParaRPr lang="ar-EG" sz="3600" b="1" dirty="0">
              <a:solidFill>
                <a:srgbClr val="7030A0"/>
              </a:solidFill>
            </a:endParaRPr>
          </a:p>
        </p:txBody>
      </p:sp>
      <p:sp>
        <p:nvSpPr>
          <p:cNvPr id="6" name="Rectangle 5"/>
          <p:cNvSpPr/>
          <p:nvPr/>
        </p:nvSpPr>
        <p:spPr>
          <a:xfrm>
            <a:off x="3059832" y="188640"/>
            <a:ext cx="6068521"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أولا: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49217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الحب:</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وإذا حرم الطفل من إشباع حاجته إلى الحب يشعر بالخوف وفقدان الأمن، فيعيش في المجتمع على أنه مضطهد وبالتالي يؤثر في سلوكه.</a:t>
            </a:r>
          </a:p>
          <a:p>
            <a:pPr algn="justLow"/>
            <a:r>
              <a:rPr lang="ar-EG" sz="3600" b="1" dirty="0">
                <a:solidFill>
                  <a:srgbClr val="7030A0"/>
                </a:solidFill>
              </a:rPr>
              <a:t> </a:t>
            </a:r>
            <a:r>
              <a:rPr lang="ar-EG" sz="3600" b="1" dirty="0" smtClean="0">
                <a:solidFill>
                  <a:srgbClr val="7030A0"/>
                </a:solidFill>
              </a:rPr>
              <a:t>  فالحرمان من الحب والحنان يخلق شخصيات تسلطية عدوانية.</a:t>
            </a:r>
            <a:endParaRPr lang="ar-EG" sz="3600" b="1" dirty="0">
              <a:solidFill>
                <a:srgbClr val="7030A0"/>
              </a:solidFill>
            </a:endParaRPr>
          </a:p>
        </p:txBody>
      </p:sp>
      <p:sp>
        <p:nvSpPr>
          <p:cNvPr id="6" name="Rectangle 5"/>
          <p:cNvSpPr/>
          <p:nvPr/>
        </p:nvSpPr>
        <p:spPr>
          <a:xfrm>
            <a:off x="3059832" y="188640"/>
            <a:ext cx="6068521"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1479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الأمن: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accent1">
                    <a:lumMod val="75000"/>
                  </a:schemeClr>
                </a:solidFill>
              </a:rPr>
              <a:t>هي من الحاجات المهمة التي يجب إشباعها لدى الطفل، فعند ترك الطفل وحيدا في مكان مزدحم، يبكي ويشعر بالخوف والقلق الشديدين لعدم شعوره بالأمن.</a:t>
            </a:r>
          </a:p>
          <a:p>
            <a:pPr algn="justLow"/>
            <a:r>
              <a:rPr lang="ar-EG" sz="3600" b="1" dirty="0" smtClean="0">
                <a:solidFill>
                  <a:srgbClr val="7030A0"/>
                </a:solidFill>
              </a:rPr>
              <a:t>   ويشعر الطفل بالأمن عندما يعيش التقبل والدفء والتواد والمعية من والديه، عندما يدرك أن أسرته قادرة على حمايته ومساعدته، فيشعر بالانتماء ويتحقق شعوره بالأمن.</a:t>
            </a:r>
            <a:endParaRPr lang="ar-EG" sz="3600" b="1" dirty="0">
              <a:solidFill>
                <a:srgbClr val="7030A0"/>
              </a:solidFill>
            </a:endParaRPr>
          </a:p>
        </p:txBody>
      </p:sp>
      <p:sp>
        <p:nvSpPr>
          <p:cNvPr id="6" name="Rectangle 5"/>
          <p:cNvSpPr/>
          <p:nvPr/>
        </p:nvSpPr>
        <p:spPr>
          <a:xfrm>
            <a:off x="971600" y="188640"/>
            <a:ext cx="8156753" cy="100811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1479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الانتماء:</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إن الطفل يشعر بحاجته إلى جماعة يتوحد معها، وينتمي إليها باعتبارها مرجعا ومدعمة له، يشبع فيها حاجته إلى الأمن والحب والتقدير والمكانة الاجتماعية.</a:t>
            </a: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solidFill>
              </a:rPr>
              <a:t>وفقدان الطفل إلى هذه الجماعة يعيش حالة من الحرمان النفسي ويعيش صورة من صور ضياع الذات.</a:t>
            </a:r>
            <a:endParaRPr lang="ar-EG" sz="3600" b="1" dirty="0">
              <a:solidFill>
                <a:schemeClr val="accent5"/>
              </a:solidFill>
            </a:endParaRPr>
          </a:p>
        </p:txBody>
      </p:sp>
      <p:sp>
        <p:nvSpPr>
          <p:cNvPr id="6" name="Rectangle 5"/>
          <p:cNvSpPr/>
          <p:nvPr/>
        </p:nvSpPr>
        <p:spPr>
          <a:xfrm>
            <a:off x="827584" y="188640"/>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1479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الانتماء:</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tx1"/>
                </a:solidFill>
              </a:rPr>
              <a:t>وإن الأسرة التي يشعر فيها الطفل بعدم حمايتها له، وعدم رغبتها في طفلها بإهماله وتجاهله، وعدم تقديم العون له في مواقف الإحباط والأزمات، يفقد الطفل إحساسه بالانتماء لها مما يضطرب سلوكه وتوافقه النفسي والاجتماعي.</a:t>
            </a:r>
            <a:endParaRPr lang="ar-EG" sz="3600" b="1" dirty="0">
              <a:solidFill>
                <a:schemeClr val="tx1"/>
              </a:solidFill>
            </a:endParaRPr>
          </a:p>
        </p:txBody>
      </p:sp>
      <p:sp>
        <p:nvSpPr>
          <p:cNvPr id="6" name="Rectangle 5"/>
          <p:cNvSpPr/>
          <p:nvPr/>
        </p:nvSpPr>
        <p:spPr>
          <a:xfrm>
            <a:off x="827584" y="188640"/>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1236</TotalTime>
  <Words>1071</Words>
  <Application>Microsoft Office PowerPoint</Application>
  <PresentationFormat>On-screen Show (4:3)</PresentationFormat>
  <Paragraphs>122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292</cp:revision>
  <dcterms:created xsi:type="dcterms:W3CDTF">2014-07-12T08:41:45Z</dcterms:created>
  <dcterms:modified xsi:type="dcterms:W3CDTF">2020-03-22T12:37:41Z</dcterms:modified>
</cp:coreProperties>
</file>